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859" r:id="rId2"/>
    <p:sldId id="1009" r:id="rId3"/>
    <p:sldId id="1048" r:id="rId4"/>
    <p:sldId id="1011" r:id="rId5"/>
    <p:sldId id="1012" r:id="rId6"/>
    <p:sldId id="1041" r:id="rId7"/>
    <p:sldId id="1013" r:id="rId8"/>
    <p:sldId id="1017" r:id="rId9"/>
    <p:sldId id="1018" r:id="rId10"/>
    <p:sldId id="1042" r:id="rId11"/>
    <p:sldId id="1020" r:id="rId12"/>
    <p:sldId id="1043" r:id="rId13"/>
    <p:sldId id="1021" r:id="rId14"/>
    <p:sldId id="1022" r:id="rId15"/>
    <p:sldId id="1024" r:id="rId16"/>
    <p:sldId id="1045" r:id="rId17"/>
    <p:sldId id="1025" r:id="rId18"/>
    <p:sldId id="1046" r:id="rId19"/>
    <p:sldId id="1026" r:id="rId20"/>
    <p:sldId id="1047" r:id="rId21"/>
    <p:sldId id="1027" r:id="rId22"/>
    <p:sldId id="1030" r:id="rId23"/>
    <p:sldId id="1031" r:id="rId24"/>
    <p:sldId id="1032" r:id="rId25"/>
    <p:sldId id="1033" r:id="rId2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283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Unit 1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What did you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buy?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66200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was very sad because I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new schoolbag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 some animals in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根据句意可知，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很伤心，因为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丢了我的新书包。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表明时态为一般过去时，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67014" y="1602603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ost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86694" y="3481844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an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6829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我们可以在动物园里看到动物。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50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0080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books do you want?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8010525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about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6090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6090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_________food for our picnic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8010525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2013" y="928296"/>
            <a:ext cx="7624445" cy="810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2644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为可数名词复数，询问可数名词的数量要用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24208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50845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是第一人称复数形式，动词用原形。故选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27882" y="43651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76" y="1484784"/>
            <a:ext cx="11459670" cy="3096344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9998" y="1687447"/>
            <a:ext cx="11485848" cy="2677656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用来对可数名词的数量提问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后接可数名词的复数形式。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用来对不可数名词的数量提问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后接不可数名词。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还可用来询问价钱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多少钱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998" y="1466199"/>
            <a:ext cx="1978594" cy="61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22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_________a shopping list?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made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making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_________yesterday,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0538"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some bananas and two bottles of juice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0538" hangingPunct="0">
              <a:spcAft>
                <a:spcPts val="0"/>
              </a:spcAft>
              <a:tabLst>
                <a:tab pos="5114925" algn="l"/>
                <a:tab pos="8010525" algn="l"/>
                <a:tab pos="8161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buyed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4010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情态动词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后面接动词原形。故选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27882" y="119991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360854" y="500440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did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的一般疑问句中，谓语动词要用原形。故选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4598" y="31552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34152"/>
            <a:ext cx="11485848" cy="397031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China’s first astronaut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航天员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14925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Yang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Zhigang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Liu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</a:t>
            </a:r>
          </a:p>
          <a:p>
            <a:pPr lvl="0" hangingPunct="0">
              <a:spcAft>
                <a:spcPts val="0"/>
              </a:spcAft>
              <a:tabLst>
                <a:tab pos="477075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770755" algn="l"/>
                <a:tab pos="801116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China, 2025 is the year of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8638" hangingPunct="0">
              <a:spcAft>
                <a:spcPts val="0"/>
              </a:spcAft>
              <a:tabLst>
                <a:tab pos="4770438" algn="l"/>
                <a:tab pos="5114925" algn="l"/>
                <a:tab pos="7654925" algn="l"/>
                <a:tab pos="86090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Tiger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Dog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Snake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1196752"/>
            <a:ext cx="2666991" cy="451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774" y="3739072"/>
            <a:ext cx="3287458" cy="440806"/>
          </a:xfrm>
          <a:prstGeom prst="rect">
            <a:avLst/>
          </a:prstGeom>
        </p:spPr>
      </p:pic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0854" y="234184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本题考查学生对航空知识的了解。杨利伟是我国第一位宇航员。故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5386" y="11606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93239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根据天干地支纪年法，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年是乙巳年，巳对应的生肖是蛇。故选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36921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12860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the supermarket with your father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9704" y="1333474"/>
            <a:ext cx="11305256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We bought some cheese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fruit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One kilo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bananas did you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buy?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we did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go to the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supermarket yesterday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34566" y="4071780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根据妈妈的回答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the supermarket with your father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可知，上文埃米是在询问妈妈是否去了超市，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“Did you go to the supermarket yesterday?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67014" y="35476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879707"/>
            <a:ext cx="11485848" cy="138499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6"/>
          <p:cNvSpPr txBox="1">
            <a:spLocks/>
          </p:cNvSpPr>
          <p:nvPr/>
        </p:nvSpPr>
        <p:spPr bwMode="auto">
          <a:xfrm>
            <a:off x="360854" y="4130581"/>
            <a:ext cx="1171101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spcAft>
                <a:spcPts val="0"/>
              </a:spcAft>
            </a:pP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埃米询问买了什么，</a:t>
            </a:r>
            <a:r>
              <a:rPr lang="en-US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bought some cheese and fruit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pc="-10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05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66814" y="365349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49704" y="963885"/>
            <a:ext cx="11305256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We bought some cheese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fruit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One kilo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bananas did you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buy?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we did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go to the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supermarket yesterday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303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762344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cheese did you buy?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bananas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7"/>
          <p:cNvSpPr txBox="1">
            <a:spLocks/>
          </p:cNvSpPr>
          <p:nvPr/>
        </p:nvSpPr>
        <p:spPr bwMode="auto">
          <a:xfrm>
            <a:off x="360854" y="411324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埃米询问买了多少奶酪，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“One kilo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22798" y="35557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49704" y="764704"/>
            <a:ext cx="11305256" cy="203132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We bought some cheese and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fruit</a:t>
            </a:r>
            <a:r>
              <a:rPr lang="en-US" altLang="zh-CN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One kilo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bananas did you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buy?</a:t>
            </a:r>
            <a:r>
              <a:rPr lang="en-US" altLang="zh-CN" dirty="0">
                <a:cs typeface="Times New Roman" panose="02020603050405020304" pitchFamily="18" charset="0"/>
              </a:rPr>
              <a:t> 	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we did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go to the 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supermarket yesterday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05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50790" y="4656135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11" name="内容占位符 9"/>
          <p:cNvSpPr txBox="1">
            <a:spLocks/>
          </p:cNvSpPr>
          <p:nvPr/>
        </p:nvSpPr>
        <p:spPr bwMode="auto">
          <a:xfrm>
            <a:off x="360854" y="523782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“Did you buy any bananas?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可知，这是一个一般疑问句，需要用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来回答，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we did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929151"/>
            <a:ext cx="11350976" cy="251607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94106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7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sz="27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z="2700" u="sng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2700" b="1" u="sng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941060" algn="l"/>
              </a:tabLst>
            </a:pPr>
            <a:endParaRPr lang="en-US" altLang="zh-CN" sz="24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0688" algn="l"/>
                <a:tab pos="5918200" algn="l"/>
              </a:tabLst>
            </a:pPr>
            <a:r>
              <a:rPr lang="en-US" altLang="zh-CN" sz="27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ten bananas for you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700" b="1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7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Thanks, Mum</a:t>
            </a:r>
            <a:r>
              <a:rPr lang="en-US" altLang="zh-CN" sz="27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bananas</a:t>
            </a:r>
            <a:r>
              <a:rPr lang="en-US" altLang="zh-CN" sz="2700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7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0"/>
          <p:cNvSpPr txBox="1">
            <a:spLocks/>
          </p:cNvSpPr>
          <p:nvPr/>
        </p:nvSpPr>
        <p:spPr bwMode="auto">
          <a:xfrm>
            <a:off x="360854" y="3540759"/>
            <a:ext cx="1135097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根据妈妈的回答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“We bought ten bananas for you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可知，上文是在询问香蕉的数量，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选项</a:t>
            </a:r>
            <a:r>
              <a:rPr lang="en-US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“How many bananas did you buy?</a:t>
            </a:r>
            <a:r>
              <a:rPr lang="en-US" altLang="zh-CN" sz="27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7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278782" y="30769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 smtClean="0">
                <a:cs typeface="Times New Roman" panose="02020603050405020304" pitchFamily="18" charset="0"/>
              </a:rPr>
              <a:t>C</a:t>
            </a:r>
            <a:endParaRPr lang="zh-CN" altLang="en-US" sz="2700" dirty="0"/>
          </a:p>
        </p:txBody>
      </p:sp>
      <p:sp>
        <p:nvSpPr>
          <p:cNvPr id="6" name="矩形 5"/>
          <p:cNvSpPr/>
          <p:nvPr/>
        </p:nvSpPr>
        <p:spPr>
          <a:xfrm>
            <a:off x="449704" y="1131311"/>
            <a:ext cx="11305256" cy="188320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We bought some cheese and 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fruit</a:t>
            </a:r>
            <a:r>
              <a:rPr lang="en-US" altLang="zh-CN" sz="27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cs typeface="Times New Roman" panose="02020603050405020304" pitchFamily="18" charset="0"/>
              </a:rPr>
              <a:t> 	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One kilo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0688" algn="l"/>
                <a:tab pos="7177088" algn="l"/>
              </a:tabLst>
            </a:pP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bananas did you 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buy?</a:t>
            </a:r>
            <a:r>
              <a:rPr lang="en-US" altLang="zh-CN" sz="2700" dirty="0">
                <a:cs typeface="Times New Roman" panose="02020603050405020304" pitchFamily="18" charset="0"/>
              </a:rPr>
              <a:t> 	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we did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7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go to the </a:t>
            </a:r>
            <a:r>
              <a:rPr lang="en-US" altLang="zh-CN" sz="27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supermarket yesterday</a:t>
            </a:r>
            <a:r>
              <a:rPr lang="en-US" altLang="zh-CN" sz="27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27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36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0616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五、按要求完成下列句子。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four pears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pears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5816" y="2532421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84066" y="2463413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buy</a:t>
            </a:r>
            <a:endParaRPr lang="zh-CN" altLang="en-US" dirty="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043082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一般过去时的陈述句转换成一般疑问句时，如果句中有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或者情态动词，就把它们放在句首；如果没有，就在句首加助动词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did,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同时谓语动词变为原形。故答案为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Did, buy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5模块目标导航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567" y="2068814"/>
            <a:ext cx="11524280" cy="53594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1268742"/>
              </p:ext>
            </p:extLst>
          </p:nvPr>
        </p:nvGraphicFramePr>
        <p:xfrm>
          <a:off x="331566" y="2597898"/>
          <a:ext cx="11524281" cy="1920240"/>
        </p:xfrm>
        <a:graphic>
          <a:graphicData uri="http://schemas.openxmlformats.org/drawingml/2006/table">
            <a:tbl>
              <a:tblPr firstRow="1" firstCol="1" bandRow="1"/>
              <a:tblGrid>
                <a:gridCol w="638970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5311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18063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音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mber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和字母组合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字母组合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在单词中可发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[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IPAPANNEW" panose="02000500070000020004" pitchFamily="2" charset="0"/>
                          <a:cs typeface="Times New Roman" panose="02020603050405020304" pitchFamily="18" charset="0"/>
                        </a:rPr>
                        <a:t>ɜː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]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音：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AEEF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11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3190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need any bananas?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bought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kilo 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 did Linda buy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2598" y="1510662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No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134766" y="1530755"/>
            <a:ext cx="1215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>
                <a:ea typeface="Times New Roman" panose="02020603050405020304" pitchFamily="18" charset="0"/>
              </a:rPr>
              <a:t>didn</a:t>
            </a:r>
            <a:r>
              <a:rPr lang="en-US" altLang="zh-CN" dirty="0"/>
              <a:t>’t</a:t>
            </a:r>
            <a:endParaRPr lang="zh-CN" altLang="en-US" dirty="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125823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本句是以助动词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开头的一般疑问句。否定回答是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didn’t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4862127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本题的画线部分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kilo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表示的是数量，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为不可数名词，对不可数名词数量的提问用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34342" y="4246966"/>
            <a:ext cx="2390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dirty="0" smtClean="0"/>
              <a:t>How      much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89907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1325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fruit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 do you want?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41267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本题的画线部分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表示位置，提问位置用特殊疑问词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。故答案为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0590" y="1899989"/>
            <a:ext cx="1213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Where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492432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本题的画线部分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表示数量，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为可数名词，对可数名词数量的提问用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69862" y="4366601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cs typeface="Times New Roman" panose="02020603050405020304" pitchFamily="18" charset="0"/>
              </a:rPr>
              <a:t>How </a:t>
            </a:r>
            <a:r>
              <a:rPr lang="en-US" altLang="zh-CN" dirty="0" smtClean="0">
                <a:cs typeface="Times New Roman" panose="02020603050405020304" pitchFamily="18" charset="0"/>
              </a:rPr>
              <a:t>    many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6166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双十一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到了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的妈妈在网上买了很多东西。阅读对话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根据对话内容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补全购物清单。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things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buy, Mum?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some clothes and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clothes did you buy?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a sweater for your dad, two jackets for you and three dresses for myself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963634"/>
            <a:ext cx="8686680" cy="71992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743531"/>
            <a:ext cx="2880320" cy="50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 many new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shoes did you buy?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three pairs of new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need new jackets or shoes,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some storybooks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storybooks do you want? I can buy them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 you, Mum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to buy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Harry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seven books in the whole set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6990"/>
            <a:ext cx="11485848" cy="3242170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5649913" algn="l"/>
                <a:tab pos="6948488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these?	</a:t>
            </a:r>
            <a:r>
              <a:rPr lang="en-US" altLang="zh-CN" sz="2700" b="1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some apples and cheese</a:t>
            </a:r>
            <a:r>
              <a:rPr lang="en-US" altLang="zh-CN" sz="27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649913" algn="l"/>
                <a:tab pos="6948488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cheese did you buy?	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a kilo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5649913" algn="l"/>
                <a:tab pos="6948488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did you buy?	</a:t>
            </a: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kilos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too many apples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buy fewer next time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7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must eat an apple every day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内容占位符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0473007"/>
              </p:ext>
            </p:extLst>
          </p:nvPr>
        </p:nvGraphicFramePr>
        <p:xfrm>
          <a:off x="406574" y="1148367"/>
          <a:ext cx="11449272" cy="2060448"/>
        </p:xfrm>
        <a:graphic>
          <a:graphicData uri="http://schemas.openxmlformats.org/drawingml/2006/table">
            <a:tbl>
              <a:tblPr firstRow="1" firstCol="1" bandRow="1"/>
              <a:tblGrid>
                <a:gridCol w="11449272">
                  <a:extLst>
                    <a:ext uri="{9D8B030D-6E8A-4147-A177-3AD203B41FA5}">
                      <a16:colId xmlns:a16="http://schemas.microsoft.com/office/drawing/2014/main" val="2174172882"/>
                    </a:ext>
                  </a:extLst>
                </a:gridCol>
              </a:tblGrid>
              <a:tr h="187220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Mum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 three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shoes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pairs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b="1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 dirty="0" smtClean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food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cheese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 dirty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 dirty="0">
                          <a:solidFill>
                            <a:srgbClr val="00AEE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fruit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 apples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816" marR="128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908243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2494806" y="1716926"/>
            <a:ext cx="11929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sweater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5087094" y="1659079"/>
            <a:ext cx="11079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jackets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8501447" y="1689927"/>
            <a:ext cx="11200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dresses</a:t>
            </a:r>
            <a:endParaRPr lang="zh-CN" altLang="en-US" sz="2400" dirty="0"/>
          </a:p>
        </p:txBody>
      </p:sp>
      <p:sp>
        <p:nvSpPr>
          <p:cNvPr id="8" name="矩形 7"/>
          <p:cNvSpPr/>
          <p:nvPr/>
        </p:nvSpPr>
        <p:spPr>
          <a:xfrm>
            <a:off x="2131430" y="2219861"/>
            <a:ext cx="861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cs typeface="Times New Roman" panose="02020603050405020304" pitchFamily="18" charset="0"/>
              </a:rPr>
              <a:t>three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6088109" y="2224748"/>
            <a:ext cx="1500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half a kilo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2025342" y="2740430"/>
            <a:ext cx="12875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/>
              <a:t>ten kilos</a:t>
            </a:r>
            <a:endParaRPr lang="zh-CN" altLang="en-US" sz="2400" dirty="0"/>
          </a:p>
        </p:txBody>
      </p:sp>
      <p:sp>
        <p:nvSpPr>
          <p:cNvPr id="11" name="内容占位符 6"/>
          <p:cNvSpPr txBox="1">
            <a:spLocks/>
          </p:cNvSpPr>
          <p:nvPr/>
        </p:nvSpPr>
        <p:spPr bwMode="auto">
          <a:xfrm>
            <a:off x="360854" y="323659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bought a sweater for your dad, two jackets for you and three dresses for myself</a:t>
            </a:r>
            <a:r>
              <a:rPr lang="en-US" altLang="zh-CN" sz="2400" b="1" spc="-8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b="1" spc="-80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可知，妈妈买了一件毛衣、两件夹克衫和三件连衣裙。</a:t>
            </a:r>
            <a:endParaRPr lang="zh-CN" altLang="zh-CN" sz="2400" spc="-8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340967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 bought three pairs of new shoes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可知，妈妈买了三双新鞋。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60854" y="49429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“Half a kilo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可知，妈妈买了半公斤奶酪。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4"/>
          <p:cNvSpPr txBox="1">
            <a:spLocks/>
          </p:cNvSpPr>
          <p:nvPr/>
        </p:nvSpPr>
        <p:spPr bwMode="auto">
          <a:xfrm>
            <a:off x="360854" y="551897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“Ten kilos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可知，妈妈买了十公斤苹果。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494304"/>
              </p:ext>
            </p:extLst>
          </p:nvPr>
        </p:nvGraphicFramePr>
        <p:xfrm>
          <a:off x="334566" y="1600200"/>
          <a:ext cx="11524281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638970">
                  <a:extLst>
                    <a:ext uri="{9D8B030D-6E8A-4147-A177-3AD203B41FA5}">
                      <a16:colId xmlns:a16="http://schemas.microsoft.com/office/drawing/2014/main" val="2836724744"/>
                    </a:ext>
                  </a:extLst>
                </a:gridCol>
                <a:gridCol w="10885311">
                  <a:extLst>
                    <a:ext uri="{9D8B030D-6E8A-4147-A177-3AD203B41FA5}">
                      <a16:colId xmlns:a16="http://schemas.microsoft.com/office/drawing/2014/main" val="3383877748"/>
                    </a:ext>
                  </a:extLst>
                </a:gridCol>
              </a:tblGrid>
              <a:tr h="200570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单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词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清单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哦，嗯，呃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first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首先，第一；最先的，第一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的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lost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的过去式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丢失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*cheese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奶酪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一些，一点，若干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使用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bottle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瓶子；一瓶的容量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359150" algn="l"/>
                          <a:tab pos="6149975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一半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kilo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千克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134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39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3126420"/>
              </p:ext>
            </p:extLst>
          </p:nvPr>
        </p:nvGraphicFramePr>
        <p:xfrm>
          <a:off x="334566" y="836713"/>
          <a:ext cx="11521280" cy="5184576"/>
        </p:xfrm>
        <a:graphic>
          <a:graphicData uri="http://schemas.openxmlformats.org/drawingml/2006/table">
            <a:tbl>
              <a:tblPr firstRow="1" firstCol="1" bandRow="1"/>
              <a:tblGrid>
                <a:gridCol w="638803">
                  <a:extLst>
                    <a:ext uri="{9D8B030D-6E8A-4147-A177-3AD203B41FA5}">
                      <a16:colId xmlns:a16="http://schemas.microsoft.com/office/drawing/2014/main" val="3765310122"/>
                    </a:ext>
                  </a:extLst>
                </a:gridCol>
                <a:gridCol w="10882477">
                  <a:extLst>
                    <a:ext uri="{9D8B030D-6E8A-4147-A177-3AD203B41FA5}">
                      <a16:colId xmlns:a16="http://schemas.microsoft.com/office/drawing/2014/main" val="3562835210"/>
                    </a:ext>
                  </a:extLst>
                </a:gridCol>
              </a:tblGrid>
              <a:tr h="25922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 list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购物清单　　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how many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多少　　 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much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多少　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over there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在那边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 a kilo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半公斤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a lot of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许多的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371876"/>
                  </a:ext>
                </a:extLst>
              </a:tr>
              <a:tr h="259228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Sam, go and buy some fruit, please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萨姆，请去买一些水果。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此句为祈使句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表示请求或命令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一般以动词原形开头。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Sit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down,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请坐。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careful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小心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578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055699"/>
              </p:ext>
            </p:extLst>
          </p:nvPr>
        </p:nvGraphicFramePr>
        <p:xfrm>
          <a:off x="360854" y="980728"/>
          <a:ext cx="1148584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need food for our picnic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我们需要食物来野餐。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sz="2800" spc="-100" baseline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...for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来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……”</a:t>
                      </a:r>
                      <a:r>
                        <a:rPr lang="en-US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,need</a:t>
                      </a:r>
                      <a:r>
                        <a:rPr lang="zh-CN" sz="2800" spc="-100" baseline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在此处为实义动词。</a:t>
                      </a:r>
                      <a:endParaRPr lang="zh-CN" sz="1050" spc="-100" baseline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need some money for shopping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你需要一些钱来购物。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 needs a bag for his books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汤姆需要一个袋子装他的书。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拓展</a:t>
                      </a:r>
                      <a:r>
                        <a:rPr lang="zh-CN" sz="280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还可以作为情态动词使用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需要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必须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通常用于否定句和疑问句中。在这种用法下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,need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后面直接加动词原形。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needn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finish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work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你不必今天完成这项工作。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tomorrow?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我明天需要来吗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　　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7014507"/>
              </p:ext>
            </p:extLst>
          </p:nvPr>
        </p:nvGraphicFramePr>
        <p:xfrm>
          <a:off x="360854" y="980728"/>
          <a:ext cx="11485848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621784">
                  <a:extLst>
                    <a:ext uri="{9D8B030D-6E8A-4147-A177-3AD203B41FA5}">
                      <a16:colId xmlns:a16="http://schemas.microsoft.com/office/drawing/2014/main" val="1994234146"/>
                    </a:ext>
                  </a:extLst>
                </a:gridCol>
                <a:gridCol w="10864064">
                  <a:extLst>
                    <a:ext uri="{9D8B030D-6E8A-4147-A177-3AD203B41FA5}">
                      <a16:colId xmlns:a16="http://schemas.microsoft.com/office/drawing/2014/main" val="31471145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核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心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句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型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How many bananas did you buy?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你买了多少根香蕉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How much cheese did you buy?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你买了多少奶酪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much chocolate did you buy? 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你买了多少巧克力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 a kilo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 can eat some now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半公斤！我们现在可以吃一些！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altLang="zh-CN" sz="24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隶书" panose="02010509060101010101" pitchFamily="49" charset="-122"/>
                          <a:cs typeface="Times New Roman" panose="02020603050405020304" pitchFamily="18" charset="0"/>
                        </a:rPr>
                        <a:t>提醒</a:t>
                      </a:r>
                      <a:r>
                        <a:rPr lang="zh-CN" altLang="zh-CN" sz="2400" dirty="0" smtClean="0">
                          <a:solidFill>
                            <a:srgbClr val="00AEEF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在此句中作名词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意为</a:t>
                      </a:r>
                      <a:r>
                        <a:rPr lang="en-US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千克</a:t>
                      </a:r>
                      <a:r>
                        <a:rPr lang="en-US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altLang="zh-CN" sz="2400" spc="-1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相当于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kilogram,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其复数形式为</a:t>
                      </a:r>
                      <a:r>
                        <a:rPr lang="en-US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kilos</a:t>
                      </a:r>
                      <a:r>
                        <a:rPr lang="zh-CN" alt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altLang="zh-CN" sz="24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4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pears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buy?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你买了多少梨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0"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两公斤。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mother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我妈妈买了三公斤苹果。</a:t>
                      </a:r>
                      <a:endParaRPr lang="zh-CN" sz="2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bought some apples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我们买了一些苹果。</a:t>
                      </a: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 didn’t buy any bananas</a:t>
                      </a: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我们没有买任何香蕉。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90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483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8432"/>
              </p:ext>
            </p:extLst>
          </p:nvPr>
        </p:nvGraphicFramePr>
        <p:xfrm>
          <a:off x="334566" y="1700809"/>
          <a:ext cx="11521280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720080">
                  <a:extLst>
                    <a:ext uri="{9D8B030D-6E8A-4147-A177-3AD203B41FA5}">
                      <a16:colId xmlns:a16="http://schemas.microsoft.com/office/drawing/2014/main" val="625403638"/>
                    </a:ext>
                  </a:extLst>
                </a:gridCol>
                <a:gridCol w="10801200">
                  <a:extLst>
                    <a:ext uri="{9D8B030D-6E8A-4147-A177-3AD203B41FA5}">
                      <a16:colId xmlns:a16="http://schemas.microsoft.com/office/drawing/2014/main" val="2232751755"/>
                    </a:ext>
                  </a:extLst>
                </a:gridCol>
              </a:tblGrid>
              <a:tr h="194421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必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学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语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法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5FA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有实义动词的一般过去时的问句要用助动词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学会用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many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对可数名词的数量进行提问。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学会用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 much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对不可数名词的数量进行提问。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学会不可数名词数量的表达。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AEE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593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判断下列图片与所听内容是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9088" y="1063303"/>
            <a:ext cx="10756265" cy="796925"/>
          </a:xfrm>
          <a:prstGeom prst="rect">
            <a:avLst/>
          </a:prstGeom>
        </p:spPr>
      </p:pic>
      <p:pic>
        <p:nvPicPr>
          <p:cNvPr id="4" name="ty16.jpg" descr="id:21474936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0630" y="2744564"/>
            <a:ext cx="935990" cy="1380490"/>
          </a:xfrm>
          <a:prstGeom prst="rect">
            <a:avLst/>
          </a:prstGeom>
        </p:spPr>
      </p:pic>
      <p:pic>
        <p:nvPicPr>
          <p:cNvPr id="5" name="ty17.jpg" descr="id:21474936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396396" y="2830606"/>
            <a:ext cx="2268220" cy="1208405"/>
          </a:xfrm>
          <a:prstGeom prst="rect">
            <a:avLst/>
          </a:prstGeom>
        </p:spPr>
      </p:pic>
      <p:pic>
        <p:nvPicPr>
          <p:cNvPr id="6" name="ty18.jpg" descr="id:214749369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63026" y="2606134"/>
            <a:ext cx="1905000" cy="1518920"/>
          </a:xfrm>
          <a:prstGeom prst="rect">
            <a:avLst/>
          </a:prstGeom>
        </p:spPr>
      </p:pic>
      <p:pic>
        <p:nvPicPr>
          <p:cNvPr id="7" name="ty19.jpg" descr="id:2147493703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103318" y="2575429"/>
            <a:ext cx="1304290" cy="1551305"/>
          </a:xfrm>
          <a:prstGeom prst="rect">
            <a:avLst/>
          </a:prstGeom>
        </p:spPr>
      </p:pic>
      <p:pic>
        <p:nvPicPr>
          <p:cNvPr id="8" name="ty20.jpg" descr="id:2147493710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348223" y="2847979"/>
            <a:ext cx="1828165" cy="138049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19143" y="5059457"/>
            <a:ext cx="8835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milk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219833" y="5058289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list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229265" y="4929347"/>
            <a:ext cx="115929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cheese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511815" y="5021899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apple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848903" y="4919985"/>
            <a:ext cx="1063112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bottle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78625" y="446664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646934" y="44666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92021" y="446664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110192" y="445897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372499" y="445897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二、根据句意及首字母提示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the winner of the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you are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Here’s the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things to buy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751390" y="2321341"/>
            <a:ext cx="7024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irst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5231110" y="359832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ist</a:t>
            </a:r>
            <a:endParaRPr lang="zh-CN" altLang="en-US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779119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获胜者就是第一名，故答案为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360854" y="414727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list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的清单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2722</Words>
  <Application>Microsoft Office PowerPoint</Application>
  <PresentationFormat>自定义</PresentationFormat>
  <Paragraphs>237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仿宋</vt:lpstr>
      <vt:lpstr>黑体</vt:lpstr>
      <vt:lpstr>楷体</vt:lpstr>
      <vt:lpstr>隶书</vt:lpstr>
      <vt:lpstr>宋体</vt:lpstr>
      <vt:lpstr>Arial</vt:lpstr>
      <vt:lpstr>Calibri</vt:lpstr>
      <vt:lpstr>IPAPANNEW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2025-06-15T10:41:13Z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